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93" r:id="rId4"/>
    <p:sldId id="319" r:id="rId5"/>
    <p:sldId id="291" r:id="rId6"/>
    <p:sldId id="294" r:id="rId7"/>
    <p:sldId id="318" r:id="rId8"/>
    <p:sldId id="299" r:id="rId9"/>
    <p:sldId id="290" r:id="rId10"/>
    <p:sldId id="295" r:id="rId11"/>
    <p:sldId id="317" r:id="rId12"/>
    <p:sldId id="308" r:id="rId13"/>
    <p:sldId id="323" r:id="rId14"/>
    <p:sldId id="321" r:id="rId15"/>
    <p:sldId id="309" r:id="rId16"/>
    <p:sldId id="276" r:id="rId17"/>
    <p:sldId id="316" r:id="rId18"/>
    <p:sldId id="307" r:id="rId19"/>
    <p:sldId id="297" r:id="rId20"/>
    <p:sldId id="322" r:id="rId21"/>
    <p:sldId id="298" r:id="rId22"/>
    <p:sldId id="313" r:id="rId23"/>
    <p:sldId id="302" r:id="rId24"/>
    <p:sldId id="303" r:id="rId25"/>
    <p:sldId id="262" r:id="rId26"/>
    <p:sldId id="264" r:id="rId27"/>
    <p:sldId id="279" r:id="rId28"/>
    <p:sldId id="304" r:id="rId29"/>
    <p:sldId id="265" r:id="rId30"/>
    <p:sldId id="305" r:id="rId31"/>
    <p:sldId id="320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5939165-0625-441E-BD4D-C0582E82E19D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9E0342B-19A1-425C-974B-B4F9034AF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prism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39165-0625-441E-BD4D-C0582E82E19D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0342B-19A1-425C-974B-B4F9034AF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prism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39165-0625-441E-BD4D-C0582E82E19D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0342B-19A1-425C-974B-B4F9034AF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14:prism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39165-0625-441E-BD4D-C0582E82E19D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0342B-19A1-425C-974B-B4F9034AF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14:prism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39165-0625-441E-BD4D-C0582E82E19D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0342B-19A1-425C-974B-B4F9034AF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14:prism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39165-0625-441E-BD4D-C0582E82E19D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0342B-19A1-425C-974B-B4F9034AF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14:prism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39165-0625-441E-BD4D-C0582E82E19D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0342B-19A1-425C-974B-B4F9034AF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prism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B5939165-0625-441E-BD4D-C0582E82E19D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0342B-19A1-425C-974B-B4F9034AF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14:prism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5939165-0625-441E-BD4D-C0582E82E19D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9E0342B-19A1-425C-974B-B4F9034AF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14:prism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39165-0625-441E-BD4D-C0582E82E19D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0342B-19A1-425C-974B-B4F9034AF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prism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39165-0625-441E-BD4D-C0582E82E19D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0342B-19A1-425C-974B-B4F9034AF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prism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5939165-0625-441E-BD4D-C0582E82E19D}" type="datetimeFigureOut">
              <a:rPr lang="en-US" smtClean="0"/>
              <a:pPr/>
              <a:t>5/25/2022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9E0342B-19A1-425C-974B-B4F9034AF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p14:dur="250">
        <p14:prism/>
      </p:transition>
    </mc:Choice>
    <mc:Fallback xmlns="">
      <p:transition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Bookman Old Style" pitchFamily="18" charset="0"/>
              </a:rPr>
              <a:t>LICEUL TEHNOLOGIC TRANSPORTURI </a:t>
            </a:r>
            <a:b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en-US" sz="2800" dirty="0">
                <a:solidFill>
                  <a:srgbClr val="FF0000"/>
                </a:solidFill>
                <a:latin typeface="Bookman Old Style" pitchFamily="18" charset="0"/>
              </a:rPr>
              <a:t>C</a:t>
            </a:r>
            <a: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  <a:t>ĂI FERATE CRAIOVA  </a:t>
            </a:r>
            <a:endParaRPr lang="en-US" sz="28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00166" y="1592685"/>
            <a:ext cx="6500857" cy="4553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ln w="28575" cap="rnd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b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  <a:t>OFERTA DE ŞCOLARIZARE</a:t>
            </a:r>
            <a:br>
              <a:rPr lang="en-US" sz="2800" dirty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  <a:t>20</a:t>
            </a:r>
            <a:r>
              <a:rPr lang="en-US" sz="2800" dirty="0">
                <a:solidFill>
                  <a:srgbClr val="FF0000"/>
                </a:solidFill>
                <a:latin typeface="Bookman Old Style" pitchFamily="18" charset="0"/>
              </a:rPr>
              <a:t>2</a:t>
            </a:r>
            <a: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  <a:t>2 - 20</a:t>
            </a:r>
            <a:r>
              <a:rPr lang="en-US" sz="2800" dirty="0">
                <a:solidFill>
                  <a:srgbClr val="FF0000"/>
                </a:solidFill>
                <a:latin typeface="Bookman Old Style" pitchFamily="18" charset="0"/>
              </a:rPr>
              <a:t>2</a:t>
            </a:r>
            <a: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  <a:t>3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ln w="9525"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ro-RO" sz="3300" b="1" dirty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ro-RO" sz="3300" b="1" dirty="0">
                <a:solidFill>
                  <a:srgbClr val="C00000"/>
                </a:solidFill>
              </a:rPr>
              <a:t>CLASA  a IX a  - CURSURI ZI</a:t>
            </a:r>
          </a:p>
          <a:p>
            <a:pPr algn="ctr">
              <a:buNone/>
            </a:pPr>
            <a:endParaRPr lang="en-US" sz="3200" b="1" dirty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ro-RO" sz="3400" b="1" dirty="0">
                <a:solidFill>
                  <a:srgbClr val="FF0000"/>
                </a:solidFill>
              </a:rPr>
              <a:t>TEHNICIAN  </a:t>
            </a:r>
            <a:r>
              <a:rPr lang="en-US" sz="3400" b="1" dirty="0">
                <a:solidFill>
                  <a:srgbClr val="FF0000"/>
                </a:solidFill>
              </a:rPr>
              <a:t>ELECTRICIAN,</a:t>
            </a:r>
            <a:endParaRPr lang="ro-RO" sz="3400" b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3400" b="1" dirty="0">
                <a:solidFill>
                  <a:srgbClr val="FF0000"/>
                </a:solidFill>
              </a:rPr>
              <a:t> ELECTRONIST AUTO</a:t>
            </a:r>
            <a:r>
              <a:rPr lang="ro-RO" sz="3400" b="1" dirty="0">
                <a:solidFill>
                  <a:srgbClr val="FF0000"/>
                </a:solidFill>
              </a:rPr>
              <a:t> </a:t>
            </a:r>
          </a:p>
          <a:p>
            <a:pPr algn="ctr">
              <a:buNone/>
            </a:pPr>
            <a:r>
              <a:rPr lang="ro-RO" sz="3400" b="1" dirty="0">
                <a:solidFill>
                  <a:srgbClr val="FF0000"/>
                </a:solidFill>
              </a:rPr>
              <a:t>COD 195</a:t>
            </a:r>
          </a:p>
          <a:p>
            <a:pPr algn="ctr">
              <a:buNone/>
            </a:pPr>
            <a:r>
              <a:rPr lang="ro-RO" sz="3400" b="1" i="1" dirty="0">
                <a:solidFill>
                  <a:srgbClr val="FF0000"/>
                </a:solidFill>
              </a:rPr>
              <a:t>2</a:t>
            </a:r>
            <a:r>
              <a:rPr lang="en-US" sz="3400" b="1" i="1" dirty="0">
                <a:solidFill>
                  <a:srgbClr val="FF0000"/>
                </a:solidFill>
              </a:rPr>
              <a:t>4</a:t>
            </a:r>
            <a:r>
              <a:rPr lang="ro-RO" sz="3400" b="1" i="1" dirty="0">
                <a:solidFill>
                  <a:srgbClr val="FF0000"/>
                </a:solidFill>
              </a:rPr>
              <a:t> locuri</a:t>
            </a:r>
            <a:endParaRPr lang="en-US" sz="3400" b="1" i="1" dirty="0">
              <a:solidFill>
                <a:srgbClr val="FF0000"/>
              </a:solidFill>
            </a:endParaRPr>
          </a:p>
          <a:p>
            <a:pPr algn="ctr">
              <a:buNone/>
            </a:pPr>
            <a:endParaRPr lang="ro-RO" sz="34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ro-RO" sz="34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ro-RO" b="1" dirty="0"/>
          </a:p>
          <a:p>
            <a:pPr>
              <a:buNone/>
            </a:pPr>
            <a:r>
              <a:rPr lang="ro-RO" b="1" dirty="0"/>
              <a:t>                                                                                  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3B521475-F1B5-40B1-9A52-2ED5D30631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14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prism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67CDA595-B9B2-4986-8DBC-AD85C3E870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674" y="0"/>
            <a:ext cx="4576325" cy="6858000"/>
          </a:xfrm>
          <a:prstGeom prst="rect">
            <a:avLst/>
          </a:prstGeom>
        </p:spPr>
      </p:pic>
      <p:pic>
        <p:nvPicPr>
          <p:cNvPr id="6" name="Imagine 5">
            <a:extLst>
              <a:ext uri="{FF2B5EF4-FFF2-40B4-BE49-F238E27FC236}">
                <a16:creationId xmlns:a16="http://schemas.microsoft.com/office/drawing/2014/main" id="{6E742608-7676-4A83-9586-810383EC6F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74"/>
            <a:ext cx="4552952" cy="6890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B8C41BCF-1309-4A8D-BC95-64D63B5521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9178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ln w="28575" cap="rnd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b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  <a:t>OFERTA DE ŞCOLARIZARE</a:t>
            </a:r>
            <a:br>
              <a:rPr lang="en-US" sz="2800" dirty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  <a:t>20</a:t>
            </a:r>
            <a:r>
              <a:rPr lang="en-US" sz="2800" dirty="0">
                <a:solidFill>
                  <a:srgbClr val="FF0000"/>
                </a:solidFill>
                <a:latin typeface="Bookman Old Style" pitchFamily="18" charset="0"/>
              </a:rPr>
              <a:t>2</a:t>
            </a:r>
            <a: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  <a:t>2 - 20</a:t>
            </a:r>
            <a:r>
              <a:rPr lang="en-US" sz="2800" dirty="0">
                <a:solidFill>
                  <a:srgbClr val="FF0000"/>
                </a:solidFill>
                <a:latin typeface="Bookman Old Style" pitchFamily="18" charset="0"/>
              </a:rPr>
              <a:t>2</a:t>
            </a:r>
            <a: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  <a:t>3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ln w="9525"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o-RO" sz="3300" b="1" dirty="0">
                <a:solidFill>
                  <a:srgbClr val="C00000"/>
                </a:solidFill>
              </a:rPr>
              <a:t>CLASA  a IX a  - CURSURI ZI</a:t>
            </a:r>
          </a:p>
          <a:p>
            <a:pPr algn="ctr">
              <a:buNone/>
            </a:pPr>
            <a:endParaRPr lang="en-US" sz="3200" b="1" dirty="0">
              <a:solidFill>
                <a:srgbClr val="C00000"/>
              </a:solidFill>
            </a:endParaRPr>
          </a:p>
          <a:p>
            <a:pPr algn="ctr">
              <a:buNone/>
            </a:pPr>
            <a:endParaRPr lang="ro-RO" sz="34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ro-RO" sz="3400" b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3400" b="1" dirty="0">
                <a:solidFill>
                  <a:srgbClr val="FF0000"/>
                </a:solidFill>
              </a:rPr>
              <a:t>TEHNICIAN </a:t>
            </a:r>
            <a:r>
              <a:rPr lang="ro-RO" sz="3400" b="1" dirty="0">
                <a:solidFill>
                  <a:srgbClr val="FF0000"/>
                </a:solidFill>
              </a:rPr>
              <a:t>ÎN TELECOMUNICAŢII</a:t>
            </a:r>
          </a:p>
          <a:p>
            <a:pPr algn="ctr">
              <a:buNone/>
            </a:pPr>
            <a:r>
              <a:rPr lang="ro-RO" sz="3400" b="1" dirty="0">
                <a:solidFill>
                  <a:srgbClr val="FF0000"/>
                </a:solidFill>
              </a:rPr>
              <a:t>COD  197</a:t>
            </a:r>
          </a:p>
          <a:p>
            <a:pPr algn="ctr">
              <a:buNone/>
            </a:pPr>
            <a:r>
              <a:rPr lang="ro-RO" sz="3400" b="1" i="1" dirty="0">
                <a:solidFill>
                  <a:srgbClr val="FF0000"/>
                </a:solidFill>
              </a:rPr>
              <a:t>2</a:t>
            </a:r>
            <a:r>
              <a:rPr lang="en-US" sz="3400" b="1" i="1" dirty="0">
                <a:solidFill>
                  <a:srgbClr val="FF0000"/>
                </a:solidFill>
              </a:rPr>
              <a:t>4</a:t>
            </a:r>
            <a:r>
              <a:rPr lang="ro-RO" sz="3400" b="1" i="1" dirty="0">
                <a:solidFill>
                  <a:srgbClr val="FF0000"/>
                </a:solidFill>
              </a:rPr>
              <a:t> locuri</a:t>
            </a:r>
          </a:p>
          <a:p>
            <a:pPr>
              <a:buNone/>
            </a:pPr>
            <a:endParaRPr lang="ro-RO" sz="34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ro-RO" sz="34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ro-RO" b="1" dirty="0"/>
          </a:p>
          <a:p>
            <a:pPr>
              <a:buNone/>
            </a:pPr>
            <a:r>
              <a:rPr lang="ro-RO" b="1" dirty="0"/>
              <a:t>                                                                                  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90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E9FED9A5-FEE0-46F8-8387-06D3D2C894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2" y="24142"/>
            <a:ext cx="4572000" cy="6858000"/>
          </a:xfrm>
          <a:prstGeom prst="rect">
            <a:avLst/>
          </a:prstGeom>
        </p:spPr>
      </p:pic>
      <p:pic>
        <p:nvPicPr>
          <p:cNvPr id="4" name="Imagine 3">
            <a:extLst>
              <a:ext uri="{FF2B5EF4-FFF2-40B4-BE49-F238E27FC236}">
                <a16:creationId xmlns:a16="http://schemas.microsoft.com/office/drawing/2014/main" id="{3ACADF53-BFE2-4E9B-8243-DB02E6F7E7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132" y="24142"/>
            <a:ext cx="4548868" cy="6890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82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2EFDB349-0058-40F1-98A3-BF134D55F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89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6CCA3380-363B-43E4-BF68-AD624CD1EB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9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61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ln w="28575" cap="rnd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b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  <a:t>OFERTA DE ŞCOLARIZARE</a:t>
            </a:r>
            <a:br>
              <a:rPr lang="en-US" sz="2800" dirty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  <a:t>20</a:t>
            </a:r>
            <a:r>
              <a:rPr lang="en-US" sz="2800" dirty="0">
                <a:solidFill>
                  <a:srgbClr val="FF0000"/>
                </a:solidFill>
                <a:latin typeface="Bookman Old Style" pitchFamily="18" charset="0"/>
              </a:rPr>
              <a:t>2</a:t>
            </a:r>
            <a: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  <a:t>2 - 20</a:t>
            </a:r>
            <a:r>
              <a:rPr lang="en-US" sz="2800" dirty="0">
                <a:solidFill>
                  <a:srgbClr val="FF0000"/>
                </a:solidFill>
                <a:latin typeface="Bookman Old Style" pitchFamily="18" charset="0"/>
              </a:rPr>
              <a:t>2</a:t>
            </a:r>
            <a: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  <a:t>3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ln w="9525"/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o-RO" sz="3300" b="1" dirty="0">
                <a:solidFill>
                  <a:srgbClr val="C00000"/>
                </a:solidFill>
              </a:rPr>
              <a:t>CLASA  a IX a  - CURSURI ZI</a:t>
            </a:r>
          </a:p>
          <a:p>
            <a:pPr algn="ctr">
              <a:buNone/>
            </a:pPr>
            <a:r>
              <a:rPr lang="ro-RO" sz="3200" b="1" dirty="0">
                <a:solidFill>
                  <a:srgbClr val="FF0000"/>
                </a:solidFill>
              </a:rPr>
              <a:t> FILIERĂ </a:t>
            </a:r>
            <a:r>
              <a:rPr lang="en-US" sz="3200" b="1" dirty="0">
                <a:solidFill>
                  <a:srgbClr val="FF0000"/>
                </a:solidFill>
              </a:rPr>
              <a:t>VOCA</a:t>
            </a:r>
            <a:r>
              <a:rPr lang="ro-RO" sz="3200" b="1" dirty="0">
                <a:solidFill>
                  <a:srgbClr val="FF0000"/>
                </a:solidFill>
              </a:rPr>
              <a:t>ȚIONALĂ</a:t>
            </a:r>
            <a:endParaRPr lang="ro-RO" sz="3300" b="1" dirty="0">
              <a:solidFill>
                <a:srgbClr val="C00000"/>
              </a:solidFill>
            </a:endParaRPr>
          </a:p>
          <a:p>
            <a:pPr>
              <a:buNone/>
            </a:pPr>
            <a:endParaRPr lang="ro-RO" sz="34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ro-RO" sz="3400" b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o-RO" sz="3400" b="1" dirty="0">
                <a:solidFill>
                  <a:srgbClr val="FF0000"/>
                </a:solidFill>
              </a:rPr>
              <a:t>INSTRUCTOR SPORTIV </a:t>
            </a:r>
          </a:p>
          <a:p>
            <a:pPr algn="ctr">
              <a:buNone/>
            </a:pPr>
            <a:r>
              <a:rPr lang="ro-RO" sz="3400" b="1" dirty="0">
                <a:solidFill>
                  <a:srgbClr val="FF0000"/>
                </a:solidFill>
              </a:rPr>
              <a:t>(HANDBAL, FOTBAL, BASCHET) </a:t>
            </a:r>
          </a:p>
          <a:p>
            <a:pPr algn="ctr">
              <a:buNone/>
            </a:pPr>
            <a:r>
              <a:rPr lang="ro-RO" sz="3400" b="1" i="1" dirty="0">
                <a:solidFill>
                  <a:srgbClr val="FF0000"/>
                </a:solidFill>
              </a:rPr>
              <a:t>24 locuri</a:t>
            </a:r>
          </a:p>
          <a:p>
            <a:pPr>
              <a:buNone/>
            </a:pPr>
            <a:r>
              <a:rPr lang="ro-RO" sz="3400" b="1" dirty="0">
                <a:solidFill>
                  <a:srgbClr val="FF0000"/>
                </a:solidFill>
              </a:rPr>
              <a:t>		</a:t>
            </a:r>
          </a:p>
          <a:p>
            <a:pPr>
              <a:buNone/>
            </a:pPr>
            <a:endParaRPr lang="ro-RO" b="1" dirty="0"/>
          </a:p>
          <a:p>
            <a:pPr>
              <a:buNone/>
            </a:pPr>
            <a:r>
              <a:rPr lang="ro-RO" b="1" dirty="0"/>
              <a:t>                                                                                  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82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A10DB270-CC2B-4865-BCCC-7E01047C6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0"/>
            <a:ext cx="5004048" cy="6858000"/>
          </a:xfrm>
          <a:prstGeom prst="rect">
            <a:avLst/>
          </a:prstGeom>
        </p:spPr>
      </p:pic>
      <p:pic>
        <p:nvPicPr>
          <p:cNvPr id="4" name="Imagine 3">
            <a:extLst>
              <a:ext uri="{FF2B5EF4-FFF2-40B4-BE49-F238E27FC236}">
                <a16:creationId xmlns:a16="http://schemas.microsoft.com/office/drawing/2014/main" id="{488431A0-8A84-4EF6-9598-F34BB14958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4248472" cy="6890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38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ine 4">
            <a:extLst>
              <a:ext uri="{FF2B5EF4-FFF2-40B4-BE49-F238E27FC236}">
                <a16:creationId xmlns:a16="http://schemas.microsoft.com/office/drawing/2014/main" id="{410B5001-08DE-4DA9-8E22-5136DB2085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852397"/>
      </p:ext>
    </p:extLst>
  </p:cSld>
  <p:clrMapOvr>
    <a:masterClrMapping/>
  </p:clrMapOvr>
  <p:transition spd="slow">
    <p:wheel spokes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ine 4">
            <a:extLst>
              <a:ext uri="{FF2B5EF4-FFF2-40B4-BE49-F238E27FC236}">
                <a16:creationId xmlns:a16="http://schemas.microsoft.com/office/drawing/2014/main" id="{08947B7B-01CD-48A0-85BA-F56E6EC23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0"/>
            <a:ext cx="4700391" cy="6887935"/>
          </a:xfrm>
          <a:prstGeom prst="rect">
            <a:avLst/>
          </a:prstGeom>
        </p:spPr>
      </p:pic>
      <p:pic>
        <p:nvPicPr>
          <p:cNvPr id="7" name="Imagine 6">
            <a:extLst>
              <a:ext uri="{FF2B5EF4-FFF2-40B4-BE49-F238E27FC236}">
                <a16:creationId xmlns:a16="http://schemas.microsoft.com/office/drawing/2014/main" id="{E6521D67-9F50-4E69-A3B4-6C48EA2A34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5" y="0"/>
            <a:ext cx="4772399" cy="688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96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1BDBC4D5-F929-4CC2-B77C-C0D7575F1F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4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52C633E4-84FA-4E30-B6F2-4CFE2200DB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76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b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en-US" sz="2800" dirty="0">
                <a:solidFill>
                  <a:srgbClr val="FF0000"/>
                </a:solidFill>
                <a:latin typeface="Bookman Old Style" pitchFamily="18" charset="0"/>
              </a:rPr>
              <a:t>LICEUL TEHNOLOGIC TRANSPORTURI </a:t>
            </a:r>
            <a:b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en-US" sz="2800" dirty="0">
                <a:solidFill>
                  <a:srgbClr val="FF0000"/>
                </a:solidFill>
                <a:latin typeface="Bookman Old Style" pitchFamily="18" charset="0"/>
              </a:rPr>
              <a:t>C</a:t>
            </a:r>
            <a: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  <a:t>ĂI FERATE CRAIOVA 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o-RO" sz="3100" b="1" dirty="0">
                <a:solidFill>
                  <a:srgbClr val="C00000"/>
                </a:solidFill>
              </a:rPr>
              <a:t>CLASA  a IX a  -ÎNVĂŢĂMÂNT PROFESIONAL</a:t>
            </a:r>
          </a:p>
          <a:p>
            <a:pPr algn="ctr">
              <a:buNone/>
            </a:pPr>
            <a:r>
              <a:rPr lang="ro-RO" sz="3100" b="1" dirty="0">
                <a:solidFill>
                  <a:srgbClr val="C00000"/>
                </a:solidFill>
              </a:rPr>
              <a:t> CU DURATA DE 3 ANI</a:t>
            </a:r>
            <a:endParaRPr lang="en-US" sz="3200" b="1" dirty="0">
              <a:solidFill>
                <a:srgbClr val="C00000"/>
              </a:solidFill>
            </a:endParaRPr>
          </a:p>
          <a:p>
            <a:pPr algn="ctr">
              <a:buNone/>
            </a:pPr>
            <a:endParaRPr lang="ro-RO" sz="3600" b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o-RO" sz="3600" b="1" dirty="0">
                <a:solidFill>
                  <a:srgbClr val="FF0000"/>
                </a:solidFill>
              </a:rPr>
              <a:t>MECANIC AUTO </a:t>
            </a:r>
          </a:p>
          <a:p>
            <a:pPr algn="ctr">
              <a:buNone/>
            </a:pPr>
            <a:endParaRPr lang="ro-RO" sz="3600" b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o-RO" sz="3600" b="1" dirty="0">
                <a:solidFill>
                  <a:srgbClr val="FF0000"/>
                </a:solidFill>
              </a:rPr>
              <a:t>COD 527</a:t>
            </a:r>
          </a:p>
          <a:p>
            <a:pPr algn="ctr">
              <a:buNone/>
            </a:pPr>
            <a:endParaRPr lang="ro-RO" sz="3600" b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o-RO" sz="3600" b="1" i="1" dirty="0">
                <a:solidFill>
                  <a:srgbClr val="FF0000"/>
                </a:solidFill>
              </a:rPr>
              <a:t>24 locuri</a:t>
            </a:r>
          </a:p>
          <a:p>
            <a:pPr>
              <a:buNone/>
            </a:pPr>
            <a:r>
              <a:rPr lang="ro-RO" sz="3600" b="1" i="1" dirty="0">
                <a:solidFill>
                  <a:srgbClr val="FF0000"/>
                </a:solidFill>
              </a:rPr>
              <a:t>		</a:t>
            </a:r>
            <a:endParaRPr lang="ro-RO" sz="36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ro-RO" sz="3600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ro-RO" sz="3600" b="1" dirty="0">
                <a:solidFill>
                  <a:srgbClr val="FF0000"/>
                </a:solidFill>
              </a:rPr>
              <a:t>		</a:t>
            </a:r>
          </a:p>
          <a:p>
            <a:pPr>
              <a:buNone/>
            </a:pPr>
            <a:endParaRPr lang="ro-RO" b="1" dirty="0"/>
          </a:p>
          <a:p>
            <a:pPr>
              <a:buNone/>
            </a:pPr>
            <a:r>
              <a:rPr lang="ro-RO" b="1" dirty="0"/>
              <a:t>                                                                                  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BF524EB5-9D01-44CB-AC6A-E1E0BA29E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2" y="-17798"/>
            <a:ext cx="4701560" cy="6858000"/>
          </a:xfrm>
          <a:prstGeom prst="rect">
            <a:avLst/>
          </a:prstGeom>
        </p:spPr>
      </p:pic>
      <p:pic>
        <p:nvPicPr>
          <p:cNvPr id="5" name="Imagine 4">
            <a:extLst>
              <a:ext uri="{FF2B5EF4-FFF2-40B4-BE49-F238E27FC236}">
                <a16:creationId xmlns:a16="http://schemas.microsoft.com/office/drawing/2014/main" id="{FBE81C1C-926B-4B8B-9309-8678641517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890" y="17798"/>
            <a:ext cx="4691538" cy="6822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74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ine 6">
            <a:extLst>
              <a:ext uri="{FF2B5EF4-FFF2-40B4-BE49-F238E27FC236}">
                <a16:creationId xmlns:a16="http://schemas.microsoft.com/office/drawing/2014/main" id="{583E6D4C-5C64-4E91-833F-9AE992062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64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b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en-US" sz="2800" dirty="0">
                <a:solidFill>
                  <a:srgbClr val="FF0000"/>
                </a:solidFill>
                <a:latin typeface="Bookman Old Style" pitchFamily="18" charset="0"/>
              </a:rPr>
              <a:t>LICEUL TEHNOLOGIC TRANSPORTURI </a:t>
            </a:r>
            <a:b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en-US" sz="2800" dirty="0">
                <a:solidFill>
                  <a:srgbClr val="FF0000"/>
                </a:solidFill>
                <a:latin typeface="Bookman Old Style" pitchFamily="18" charset="0"/>
              </a:rPr>
              <a:t>C</a:t>
            </a:r>
            <a: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  <a:t>ĂI FERATE CRAIOVA 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o-RO" sz="3100" b="1" dirty="0">
                <a:solidFill>
                  <a:srgbClr val="C00000"/>
                </a:solidFill>
              </a:rPr>
              <a:t>CLASA  a IX a  -ÎNVĂŢĂMÂNT PROFESIONAL</a:t>
            </a:r>
          </a:p>
          <a:p>
            <a:pPr algn="ctr">
              <a:buNone/>
            </a:pPr>
            <a:r>
              <a:rPr lang="ro-RO" sz="3100" b="1" dirty="0">
                <a:solidFill>
                  <a:srgbClr val="C00000"/>
                </a:solidFill>
              </a:rPr>
              <a:t> CU DURATA DE 3 ANI</a:t>
            </a:r>
          </a:p>
          <a:p>
            <a:pPr>
              <a:buNone/>
            </a:pPr>
            <a:endParaRPr lang="ro-RO" sz="3600" b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it-IT" sz="3600" b="1" dirty="0">
                <a:solidFill>
                  <a:srgbClr val="FF0000"/>
                </a:solidFill>
              </a:rPr>
              <a:t>OPERATOR LA MAȘINI</a:t>
            </a:r>
            <a:endParaRPr lang="ro-RO" sz="3600" b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it-IT" sz="3600" b="1" dirty="0">
                <a:solidFill>
                  <a:srgbClr val="FF0000"/>
                </a:solidFill>
              </a:rPr>
              <a:t> CU COMANDĂ NUMERICĂ </a:t>
            </a:r>
            <a:endParaRPr lang="ro-RO" sz="3600" b="1" dirty="0">
              <a:solidFill>
                <a:srgbClr val="FF0000"/>
              </a:solidFill>
            </a:endParaRPr>
          </a:p>
          <a:p>
            <a:pPr algn="ctr">
              <a:buNone/>
            </a:pPr>
            <a:endParaRPr lang="ro-RO" sz="3600" b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o-RO" sz="3600" b="1" dirty="0">
                <a:solidFill>
                  <a:srgbClr val="FF0000"/>
                </a:solidFill>
              </a:rPr>
              <a:t>COD 530</a:t>
            </a:r>
          </a:p>
          <a:p>
            <a:pPr algn="ctr">
              <a:buNone/>
            </a:pPr>
            <a:endParaRPr lang="ro-RO" sz="3600" b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o-RO" sz="3600" b="1" dirty="0">
                <a:solidFill>
                  <a:srgbClr val="FF0000"/>
                </a:solidFill>
              </a:rPr>
              <a:t>         </a:t>
            </a:r>
            <a:r>
              <a:rPr lang="it-IT" sz="3600" b="1" dirty="0">
                <a:solidFill>
                  <a:srgbClr val="FF0000"/>
                </a:solidFill>
              </a:rPr>
              <a:t>12 locuri</a:t>
            </a:r>
            <a:r>
              <a:rPr lang="ro-RO" sz="3600" b="1" dirty="0">
                <a:solidFill>
                  <a:srgbClr val="FF0000"/>
                </a:solidFill>
              </a:rPr>
              <a:t>		</a:t>
            </a:r>
          </a:p>
          <a:p>
            <a:pPr>
              <a:buNone/>
            </a:pPr>
            <a:r>
              <a:rPr lang="ro-RO" sz="3600" b="1" dirty="0">
                <a:solidFill>
                  <a:srgbClr val="FF0000"/>
                </a:solidFill>
              </a:rPr>
              <a:t>	</a:t>
            </a:r>
          </a:p>
          <a:p>
            <a:pPr>
              <a:buNone/>
            </a:pPr>
            <a:endParaRPr lang="ro-RO" b="1" dirty="0"/>
          </a:p>
          <a:p>
            <a:pPr>
              <a:buNone/>
            </a:pPr>
            <a:r>
              <a:rPr lang="ro-RO" b="1" dirty="0"/>
              <a:t>                                                                                  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57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>
            <a:extLst>
              <a:ext uri="{FF2B5EF4-FFF2-40B4-BE49-F238E27FC236}">
                <a16:creationId xmlns:a16="http://schemas.microsoft.com/office/drawing/2014/main" id="{1AC1059E-CD3E-4BB9-99CF-890C2596AA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64088" cy="6858000"/>
          </a:xfrm>
          <a:prstGeom prst="rect">
            <a:avLst/>
          </a:prstGeom>
        </p:spPr>
      </p:pic>
      <p:pic>
        <p:nvPicPr>
          <p:cNvPr id="5" name="Imagine 4">
            <a:extLst>
              <a:ext uri="{FF2B5EF4-FFF2-40B4-BE49-F238E27FC236}">
                <a16:creationId xmlns:a16="http://schemas.microsoft.com/office/drawing/2014/main" id="{A2230A74-4F03-4F6E-AED3-3B85A9B80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0"/>
            <a:ext cx="37799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32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b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en-US" sz="2800" dirty="0">
                <a:solidFill>
                  <a:srgbClr val="FF0000"/>
                </a:solidFill>
                <a:latin typeface="Bookman Old Style" pitchFamily="18" charset="0"/>
              </a:rPr>
              <a:t>LICEUL TEHNOLOGIC TRANSPORTURI </a:t>
            </a:r>
            <a:b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en-US" sz="2800" dirty="0">
                <a:solidFill>
                  <a:srgbClr val="FF0000"/>
                </a:solidFill>
                <a:latin typeface="Bookman Old Style" pitchFamily="18" charset="0"/>
              </a:rPr>
              <a:t>C</a:t>
            </a:r>
            <a: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  <a:t>ĂI FERATE CRAIOVA 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o-RO" sz="3100" b="1" dirty="0">
                <a:solidFill>
                  <a:srgbClr val="C00000"/>
                </a:solidFill>
              </a:rPr>
              <a:t>CLASA  a IX a  -ÎNVĂŢĂMÂNT PROFESIONAL</a:t>
            </a:r>
          </a:p>
          <a:p>
            <a:pPr algn="ctr">
              <a:buNone/>
            </a:pPr>
            <a:r>
              <a:rPr lang="ro-RO" sz="3100" b="1" dirty="0">
                <a:solidFill>
                  <a:srgbClr val="C00000"/>
                </a:solidFill>
              </a:rPr>
              <a:t> CU DURATA DE 3 ANI</a:t>
            </a:r>
          </a:p>
          <a:p>
            <a:pPr>
              <a:buNone/>
            </a:pPr>
            <a:endParaRPr lang="ro-RO" sz="3600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ro-RO" sz="3600" b="1" dirty="0">
                <a:solidFill>
                  <a:srgbClr val="FF0000"/>
                </a:solidFill>
              </a:rPr>
              <a:t>	</a:t>
            </a:r>
            <a:endParaRPr lang="ro-RO" sz="3200" b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o-RO" sz="3600" b="1" dirty="0">
                <a:solidFill>
                  <a:srgbClr val="FF0000"/>
                </a:solidFill>
              </a:rPr>
              <a:t>CONFECŢIONER </a:t>
            </a:r>
          </a:p>
          <a:p>
            <a:pPr algn="ctr">
              <a:buNone/>
            </a:pPr>
            <a:r>
              <a:rPr lang="ro-RO" sz="3600" b="1" dirty="0">
                <a:solidFill>
                  <a:srgbClr val="FF0000"/>
                </a:solidFill>
              </a:rPr>
              <a:t>PRODUSE TEXTILE ŞI PIELĂRIE</a:t>
            </a:r>
          </a:p>
          <a:p>
            <a:pPr algn="ctr">
              <a:buNone/>
            </a:pPr>
            <a:endParaRPr lang="ro-RO" sz="3600" b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o-RO" sz="3600" b="1" dirty="0">
                <a:solidFill>
                  <a:srgbClr val="FF0000"/>
                </a:solidFill>
              </a:rPr>
              <a:t>COD  620</a:t>
            </a:r>
          </a:p>
          <a:p>
            <a:pPr algn="ctr">
              <a:buNone/>
            </a:pPr>
            <a:endParaRPr lang="ro-RO" sz="3600" b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o-RO" sz="3600" b="1" dirty="0">
                <a:solidFill>
                  <a:srgbClr val="FF0000"/>
                </a:solidFill>
              </a:rPr>
              <a:t>12 </a:t>
            </a:r>
            <a:r>
              <a:rPr lang="ro-RO" sz="3600" b="1" i="1" dirty="0">
                <a:solidFill>
                  <a:srgbClr val="FF0000"/>
                </a:solidFill>
              </a:rPr>
              <a:t>locuri</a:t>
            </a:r>
          </a:p>
          <a:p>
            <a:pPr>
              <a:buNone/>
            </a:pPr>
            <a:r>
              <a:rPr lang="ro-RO" sz="3600" b="1" dirty="0">
                <a:solidFill>
                  <a:srgbClr val="FF0000"/>
                </a:solidFill>
              </a:rPr>
              <a:t>		</a:t>
            </a:r>
          </a:p>
          <a:p>
            <a:pPr>
              <a:buNone/>
            </a:pPr>
            <a:endParaRPr lang="ro-RO" b="1" dirty="0"/>
          </a:p>
          <a:p>
            <a:pPr>
              <a:buNone/>
            </a:pPr>
            <a:r>
              <a:rPr lang="ro-RO" b="1" dirty="0"/>
              <a:t>                                                                                  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86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33F99CF9-47C3-4583-A81C-3D1EC2794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355976" cy="6858000"/>
          </a:xfrm>
          <a:prstGeom prst="rect">
            <a:avLst/>
          </a:prstGeom>
        </p:spPr>
      </p:pic>
      <p:pic>
        <p:nvPicPr>
          <p:cNvPr id="5" name="Imagine 4">
            <a:extLst>
              <a:ext uri="{FF2B5EF4-FFF2-40B4-BE49-F238E27FC236}">
                <a16:creationId xmlns:a16="http://schemas.microsoft.com/office/drawing/2014/main" id="{29A3AFF7-B5AE-4147-9F8C-F31DB750D1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7" y="0"/>
            <a:ext cx="51792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4469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21B67EBC-4830-4501-B6B8-34D577C2FC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354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ED5B5C8E-175F-44F5-B6EA-DAE1AEDA5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612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92500" lnSpcReduction="10000"/>
          </a:bodyPr>
          <a:lstStyle/>
          <a:p>
            <a:pPr marL="0" lvl="0" algn="ctr">
              <a:buNone/>
            </a:pPr>
            <a:r>
              <a:rPr lang="ro-RO" dirty="0">
                <a:solidFill>
                  <a:srgbClr val="FF0000"/>
                </a:solidFill>
              </a:rPr>
              <a:t>	</a:t>
            </a:r>
            <a:r>
              <a:rPr lang="ro-RO" b="1" dirty="0">
                <a:solidFill>
                  <a:srgbClr val="FF0000"/>
                </a:solidFill>
              </a:rPr>
              <a:t>BENEFICII</a:t>
            </a:r>
          </a:p>
          <a:p>
            <a:pPr marL="0" lvl="0" algn="just">
              <a:buNone/>
            </a:pPr>
            <a:r>
              <a:rPr lang="ro-RO" sz="2400" b="1" dirty="0">
                <a:solidFill>
                  <a:srgbClr val="FF0000"/>
                </a:solidFill>
              </a:rPr>
              <a:t>- Obţinerea permisului de conducere cat. B – gratuit</a:t>
            </a:r>
          </a:p>
          <a:p>
            <a:pPr marL="0" lvl="0" algn="just">
              <a:buNone/>
            </a:pPr>
            <a:r>
              <a:rPr lang="ro-RO" sz="2400" b="1" dirty="0">
                <a:solidFill>
                  <a:srgbClr val="FF0000"/>
                </a:solidFill>
              </a:rPr>
              <a:t>- Contracte de muncă cu firmele:</a:t>
            </a:r>
            <a:endParaRPr lang="ro-RO" sz="2400" dirty="0">
              <a:solidFill>
                <a:srgbClr val="FF0000"/>
              </a:solidFill>
            </a:endParaRPr>
          </a:p>
          <a:p>
            <a:pPr algn="just"/>
            <a:r>
              <a:rPr lang="en-US" b="1" dirty="0">
                <a:solidFill>
                  <a:srgbClr val="FF0000"/>
                </a:solidFill>
              </a:rPr>
              <a:t>S.C. </a:t>
            </a:r>
            <a:r>
              <a:rPr lang="ro-RO" b="1" dirty="0">
                <a:solidFill>
                  <a:srgbClr val="FF0000"/>
                </a:solidFill>
              </a:rPr>
              <a:t> ELECTRIFICARE CFR Craiova</a:t>
            </a:r>
          </a:p>
          <a:p>
            <a:pPr algn="just"/>
            <a:r>
              <a:rPr lang="en-US" b="1" dirty="0">
                <a:solidFill>
                  <a:srgbClr val="FF0000"/>
                </a:solidFill>
              </a:rPr>
              <a:t>S.</a:t>
            </a:r>
            <a:r>
              <a:rPr lang="ro-RO" b="1" dirty="0">
                <a:solidFill>
                  <a:srgbClr val="FF0000"/>
                </a:solidFill>
              </a:rPr>
              <a:t>N</a:t>
            </a:r>
            <a:r>
              <a:rPr lang="en-US" b="1" dirty="0">
                <a:solidFill>
                  <a:srgbClr val="FF0000"/>
                </a:solidFill>
              </a:rPr>
              <a:t>.</a:t>
            </a:r>
            <a:r>
              <a:rPr lang="ro-RO" b="1" dirty="0">
                <a:solidFill>
                  <a:srgbClr val="FF0000"/>
                </a:solidFill>
              </a:rPr>
              <a:t>T.F.C.</a:t>
            </a:r>
            <a:r>
              <a:rPr lang="en-US" b="1" dirty="0">
                <a:solidFill>
                  <a:srgbClr val="FF0000"/>
                </a:solidFill>
              </a:rPr>
              <a:t> CFR C</a:t>
            </a:r>
            <a:r>
              <a:rPr lang="ro-RO" b="1" dirty="0">
                <a:solidFill>
                  <a:srgbClr val="FF0000"/>
                </a:solidFill>
              </a:rPr>
              <a:t>ălători </a:t>
            </a:r>
            <a:r>
              <a:rPr lang="en-US" b="1" dirty="0">
                <a:solidFill>
                  <a:srgbClr val="FF0000"/>
                </a:solidFill>
              </a:rPr>
              <a:t> S.A.</a:t>
            </a:r>
            <a:r>
              <a:rPr lang="ro-RO" b="1" dirty="0">
                <a:solidFill>
                  <a:srgbClr val="FF0000"/>
                </a:solidFill>
              </a:rPr>
              <a:t> Craiova</a:t>
            </a:r>
          </a:p>
          <a:p>
            <a:pPr algn="just"/>
            <a:r>
              <a:rPr lang="ro-RO" b="1" dirty="0">
                <a:solidFill>
                  <a:srgbClr val="FF0000"/>
                </a:solidFill>
              </a:rPr>
              <a:t>R.A.T. Craiova</a:t>
            </a:r>
          </a:p>
          <a:p>
            <a:pPr algn="just"/>
            <a:r>
              <a:rPr lang="ro-RO" b="1" dirty="0">
                <a:solidFill>
                  <a:srgbClr val="FF0000"/>
                </a:solidFill>
              </a:rPr>
              <a:t>S.C. INDAELTRAC SRL Craiova</a:t>
            </a:r>
          </a:p>
          <a:p>
            <a:pPr algn="just"/>
            <a:r>
              <a:rPr lang="en-US" b="1" dirty="0">
                <a:solidFill>
                  <a:srgbClr val="FF0000"/>
                </a:solidFill>
              </a:rPr>
              <a:t>S.C. RELOC S.A.</a:t>
            </a:r>
            <a:endParaRPr lang="ro-RO" b="1" dirty="0">
              <a:solidFill>
                <a:srgbClr val="FF0000"/>
              </a:solidFill>
            </a:endParaRPr>
          </a:p>
          <a:p>
            <a:pPr algn="just"/>
            <a:r>
              <a:rPr lang="ro-RO" b="1" dirty="0">
                <a:solidFill>
                  <a:srgbClr val="FF0000"/>
                </a:solidFill>
              </a:rPr>
              <a:t>MENTOR </a:t>
            </a:r>
            <a:r>
              <a:rPr lang="en-US" b="1" dirty="0">
                <a:solidFill>
                  <a:srgbClr val="FF0000"/>
                </a:solidFill>
              </a:rPr>
              <a:t>S.</a:t>
            </a:r>
            <a:r>
              <a:rPr lang="ro-RO" b="1" dirty="0">
                <a:solidFill>
                  <a:srgbClr val="FF0000"/>
                </a:solidFill>
              </a:rPr>
              <a:t>R</a:t>
            </a:r>
            <a:r>
              <a:rPr lang="en-US" b="1" dirty="0">
                <a:solidFill>
                  <a:srgbClr val="FF0000"/>
                </a:solidFill>
              </a:rPr>
              <a:t>.</a:t>
            </a:r>
            <a:r>
              <a:rPr lang="ro-RO" b="1" dirty="0">
                <a:solidFill>
                  <a:srgbClr val="FF0000"/>
                </a:solidFill>
              </a:rPr>
              <a:t>L.</a:t>
            </a:r>
          </a:p>
          <a:p>
            <a:pPr algn="just">
              <a:buNone/>
            </a:pPr>
            <a:r>
              <a:rPr lang="ro-RO" b="1" dirty="0">
                <a:solidFill>
                  <a:srgbClr val="FF0000"/>
                </a:solidFill>
              </a:rPr>
              <a:t>-Elevii de la învățământul profesional beneficiază de bursă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ro-RO" b="1" dirty="0">
                <a:solidFill>
                  <a:srgbClr val="FF0000"/>
                </a:solidFill>
              </a:rPr>
              <a:t>profesională de 200 lei/lună.</a:t>
            </a:r>
          </a:p>
          <a:p>
            <a:pPr algn="just"/>
            <a:endParaRPr lang="ro-RO" b="1" dirty="0">
              <a:solidFill>
                <a:srgbClr val="FF0000"/>
              </a:solidFill>
            </a:endParaRPr>
          </a:p>
          <a:p>
            <a:pPr algn="just"/>
            <a:endParaRPr lang="ro-RO" b="1" dirty="0">
              <a:solidFill>
                <a:srgbClr val="FF0000"/>
              </a:solidFill>
            </a:endParaRPr>
          </a:p>
          <a:p>
            <a:pPr lvl="0" algn="just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lvl="0" algn="ctr"/>
            <a:br>
              <a:rPr lang="ro-RO" sz="3100" dirty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en-US" sz="3100" dirty="0">
                <a:solidFill>
                  <a:srgbClr val="FF0000"/>
                </a:solidFill>
                <a:latin typeface="Bookman Old Style" pitchFamily="18" charset="0"/>
              </a:rPr>
              <a:t>LICEUL TEHNOLOGIC TRANSPORTURI C</a:t>
            </a:r>
            <a:r>
              <a:rPr lang="ro-RO" sz="3100" dirty="0">
                <a:solidFill>
                  <a:srgbClr val="FF0000"/>
                </a:solidFill>
                <a:latin typeface="Bookman Old Style" pitchFamily="18" charset="0"/>
              </a:rPr>
              <a:t>ĂI FERATE CRAIOVA </a:t>
            </a:r>
            <a:br>
              <a:rPr lang="en-US" sz="4400" dirty="0">
                <a:solidFill>
                  <a:srgbClr val="FF0000"/>
                </a:solidFill>
                <a:latin typeface="Bookman Old Style" pitchFamily="18" charset="0"/>
              </a:rPr>
            </a:b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7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7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7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7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75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75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75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75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286412"/>
          </a:xfr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92500" lnSpcReduction="20000"/>
          </a:bodyPr>
          <a:lstStyle/>
          <a:p>
            <a:pPr lvl="0">
              <a:buNone/>
            </a:pPr>
            <a:endParaRPr lang="en-US" dirty="0">
              <a:solidFill>
                <a:srgbClr val="C00000"/>
              </a:solidFill>
            </a:endParaRPr>
          </a:p>
          <a:p>
            <a:pPr algn="just"/>
            <a:r>
              <a:rPr lang="ro-RO" b="1" i="1" dirty="0">
                <a:solidFill>
                  <a:schemeClr val="accent2"/>
                </a:solidFill>
              </a:rPr>
              <a:t>3 laboratoare informatică</a:t>
            </a:r>
          </a:p>
          <a:p>
            <a:pPr lvl="0" algn="just"/>
            <a:r>
              <a:rPr lang="ro-RO" b="1" i="1" dirty="0">
                <a:solidFill>
                  <a:schemeClr val="accent2"/>
                </a:solidFill>
              </a:rPr>
              <a:t>17 laboratoare  discipline tehnice</a:t>
            </a:r>
            <a:endParaRPr lang="en-US" dirty="0">
              <a:solidFill>
                <a:schemeClr val="accent2"/>
              </a:solidFill>
            </a:endParaRPr>
          </a:p>
          <a:p>
            <a:pPr lvl="0" algn="just"/>
            <a:r>
              <a:rPr lang="ro-RO" b="1" i="1" dirty="0">
                <a:solidFill>
                  <a:schemeClr val="accent2"/>
                </a:solidFill>
              </a:rPr>
              <a:t>5 ateliere școlare; </a:t>
            </a:r>
          </a:p>
          <a:p>
            <a:pPr lvl="0" algn="just"/>
            <a:r>
              <a:rPr lang="ro-RO" b="1" i="1" dirty="0">
                <a:solidFill>
                  <a:schemeClr val="accent2"/>
                </a:solidFill>
              </a:rPr>
              <a:t>6 cabinete de: limbi moderne, limba  română,  istorie, geografie, religie, multiplicarea informaţiei europene</a:t>
            </a:r>
          </a:p>
          <a:p>
            <a:pPr lvl="0" algn="just"/>
            <a:r>
              <a:rPr lang="ro-RO" b="1" i="1" dirty="0">
                <a:solidFill>
                  <a:schemeClr val="accent2"/>
                </a:solidFill>
              </a:rPr>
              <a:t>Laborator de biologie, fizică ,chimie</a:t>
            </a:r>
          </a:p>
          <a:p>
            <a:pPr lvl="0" algn="just"/>
            <a:r>
              <a:rPr lang="ro-RO" b="1" i="1" dirty="0">
                <a:solidFill>
                  <a:schemeClr val="accent2"/>
                </a:solidFill>
              </a:rPr>
              <a:t>Cabinet  asistență </a:t>
            </a:r>
            <a:r>
              <a:rPr lang="ro-RO" b="1" i="1" dirty="0" err="1">
                <a:solidFill>
                  <a:schemeClr val="accent2"/>
                </a:solidFill>
              </a:rPr>
              <a:t>psihopedagogică</a:t>
            </a:r>
            <a:endParaRPr lang="ro-RO" b="1" i="1" dirty="0">
              <a:solidFill>
                <a:schemeClr val="accent2"/>
              </a:solidFill>
            </a:endParaRPr>
          </a:p>
          <a:p>
            <a:pPr lvl="0" algn="just"/>
            <a:r>
              <a:rPr lang="ro-RO" b="1" i="1" dirty="0">
                <a:solidFill>
                  <a:schemeClr val="accent2"/>
                </a:solidFill>
              </a:rPr>
              <a:t>Bibliotecă</a:t>
            </a:r>
            <a:endParaRPr lang="en-US" dirty="0">
              <a:solidFill>
                <a:schemeClr val="accent2"/>
              </a:solidFill>
            </a:endParaRPr>
          </a:p>
          <a:p>
            <a:pPr algn="just"/>
            <a:r>
              <a:rPr lang="ro-RO" b="1" i="1" dirty="0">
                <a:solidFill>
                  <a:schemeClr val="accent2"/>
                </a:solidFill>
              </a:rPr>
              <a:t>Bază  sportivă: Teren omologat pentru handbal</a:t>
            </a:r>
            <a:r>
              <a:rPr lang="ro-RO" dirty="0">
                <a:solidFill>
                  <a:schemeClr val="accent2"/>
                </a:solidFill>
              </a:rPr>
              <a:t>, </a:t>
            </a:r>
            <a:r>
              <a:rPr lang="ro-RO" b="1" i="1" dirty="0">
                <a:solidFill>
                  <a:schemeClr val="accent2"/>
                </a:solidFill>
              </a:rPr>
              <a:t>sală de sport, sală de aerobic, sală de forță, sală de tenis de masă</a:t>
            </a:r>
          </a:p>
          <a:p>
            <a:pPr lvl="0" algn="just"/>
            <a:r>
              <a:rPr lang="ro-RO" b="1" i="1" dirty="0">
                <a:solidFill>
                  <a:schemeClr val="accent2"/>
                </a:solidFill>
              </a:rPr>
              <a:t>Cămin școlar, cantină</a:t>
            </a:r>
          </a:p>
          <a:p>
            <a:pPr lvl="0" algn="just"/>
            <a:r>
              <a:rPr lang="ro-RO" b="1" i="1" dirty="0">
                <a:solidFill>
                  <a:schemeClr val="accent2"/>
                </a:solidFill>
              </a:rPr>
              <a:t>Cabinet medical</a:t>
            </a:r>
            <a:endParaRPr lang="en-US" dirty="0">
              <a:solidFill>
                <a:schemeClr val="accent2"/>
              </a:solidFill>
            </a:endParaRPr>
          </a:p>
          <a:p>
            <a:pPr algn="just">
              <a:buNone/>
            </a:pP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Bookman Old Style" pitchFamily="18" charset="0"/>
              </a:rPr>
              <a:t>LICEUL </a:t>
            </a:r>
            <a:r>
              <a:rPr lang="ro-RO" sz="3200" dirty="0">
                <a:solidFill>
                  <a:srgbClr val="FF0000"/>
                </a:solidFill>
                <a:latin typeface="Bookman Old Style" pitchFamily="18" charset="0"/>
              </a:rPr>
              <a:t>DISPUNE DE BAZĂ MATERIALĂ MODERNĂ</a:t>
            </a:r>
            <a:endParaRPr lang="en-US" sz="32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7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7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7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75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75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75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75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75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71472" y="1571612"/>
            <a:ext cx="4400552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ro-RO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ro-RO" b="1" dirty="0">
                <a:solidFill>
                  <a:srgbClr val="FF0000"/>
                </a:solidFill>
              </a:rPr>
              <a:t>Organizează examene</a:t>
            </a:r>
          </a:p>
          <a:p>
            <a:pPr>
              <a:buNone/>
            </a:pPr>
            <a:endParaRPr lang="ro-RO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ro-RO" b="1" dirty="0">
                <a:solidFill>
                  <a:srgbClr val="FF0000"/>
                </a:solidFill>
              </a:rPr>
              <a:t>CAMBRIDGE, FCE, KET, PET, YLE</a:t>
            </a:r>
          </a:p>
          <a:p>
            <a:pPr>
              <a:buNone/>
            </a:pPr>
            <a:endParaRPr lang="en-US" sz="2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354162"/>
          </a:xfrm>
          <a:ln w="28575">
            <a:solidFill>
              <a:srgbClr val="FF0000"/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Bookman Old Style" pitchFamily="18" charset="0"/>
              </a:rPr>
              <a:t>LICEUL TEHNOLOGIC TRANSPORTURI</a:t>
            </a:r>
            <a:b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en-US" sz="2800" dirty="0">
                <a:solidFill>
                  <a:srgbClr val="FF0000"/>
                </a:solidFill>
                <a:latin typeface="Bookman Old Style" pitchFamily="18" charset="0"/>
              </a:rPr>
              <a:t> C</a:t>
            </a:r>
            <a:r>
              <a:rPr lang="ro-RO" sz="2800" dirty="0">
                <a:solidFill>
                  <a:srgbClr val="FF0000"/>
                </a:solidFill>
                <a:latin typeface="Bookman Old Style" pitchFamily="18" charset="0"/>
              </a:rPr>
              <a:t>ĂI FERATE </a:t>
            </a:r>
            <a:br>
              <a:rPr lang="en-US" sz="2800" dirty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en-US" sz="2800" dirty="0">
                <a:solidFill>
                  <a:srgbClr val="FF0000"/>
                </a:solidFill>
                <a:latin typeface="Bookman Old Style" pitchFamily="18" charset="0"/>
              </a:rPr>
              <a:t>CRAIOVA</a:t>
            </a:r>
            <a:endParaRPr lang="en-US" sz="2800" dirty="0"/>
          </a:p>
        </p:txBody>
      </p:sp>
      <p:pic>
        <p:nvPicPr>
          <p:cNvPr id="7" name="Picture 2" descr="https://scontent.fcra1-1.fna.fbcdn.net/v/t1.15752-9/101216339_1775031752636427_7783437792209534976_n.jpg?_nc_cat=100&amp;_nc_sid=b96e70&amp;_nc_ohc=Q52JFfCcDxoAX-ypIPo&amp;_nc_ht=scontent.fcra1-1.fna&amp;oh=e1a68429af4030aa1d3207dee201eec3&amp;oe=5EF574E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2024" y="1643050"/>
            <a:ext cx="3725120" cy="492922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350B9CA-0265-4906-B80E-B0FF75BDE7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untitled.bmp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1571612"/>
            <a:ext cx="4038600" cy="4234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286248" y="1772816"/>
            <a:ext cx="4400552" cy="4234475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ro-RO" b="1" i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ro-RO" b="1" i="1" dirty="0">
                <a:solidFill>
                  <a:srgbClr val="FF0000"/>
                </a:solidFill>
              </a:rPr>
              <a:t>ADRESA </a:t>
            </a:r>
          </a:p>
          <a:p>
            <a:pPr>
              <a:buNone/>
            </a:pPr>
            <a:r>
              <a:rPr lang="ro-RO" sz="2400" b="1" dirty="0">
                <a:solidFill>
                  <a:srgbClr val="FF0000"/>
                </a:solidFill>
              </a:rPr>
              <a:t>Str.  Constantin Brâncuşi, </a:t>
            </a:r>
          </a:p>
          <a:p>
            <a:pPr>
              <a:buNone/>
            </a:pPr>
            <a:r>
              <a:rPr lang="ro-RO" sz="2400" b="1" dirty="0">
                <a:solidFill>
                  <a:srgbClr val="FF0000"/>
                </a:solidFill>
              </a:rPr>
              <a:t>Nr. 15, Craiova, Dolj</a:t>
            </a:r>
          </a:p>
          <a:p>
            <a:pPr>
              <a:buNone/>
            </a:pPr>
            <a:endParaRPr lang="en-US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ro-RO" sz="2600" b="1" i="1" dirty="0">
                <a:solidFill>
                  <a:srgbClr val="FF0000"/>
                </a:solidFill>
              </a:rPr>
              <a:t>Tel/Fax:  </a:t>
            </a:r>
            <a:r>
              <a:rPr lang="ro-RO" sz="2600" b="1" dirty="0">
                <a:solidFill>
                  <a:srgbClr val="FF0000"/>
                </a:solidFill>
              </a:rPr>
              <a:t>0251 595 431</a:t>
            </a:r>
          </a:p>
          <a:p>
            <a:pPr>
              <a:buNone/>
            </a:pPr>
            <a:endParaRPr lang="en-US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ro-RO" b="1" i="1" dirty="0">
                <a:solidFill>
                  <a:srgbClr val="FF0000"/>
                </a:solidFill>
              </a:rPr>
              <a:t>Email:   </a:t>
            </a:r>
          </a:p>
          <a:p>
            <a:pPr>
              <a:buNone/>
            </a:pPr>
            <a:r>
              <a:rPr lang="ro-RO" sz="2400" b="1" dirty="0">
                <a:solidFill>
                  <a:srgbClr val="FF0000"/>
                </a:solidFill>
              </a:rPr>
              <a:t>caiferatecraiova@yahoo.com</a:t>
            </a:r>
          </a:p>
          <a:p>
            <a:pPr>
              <a:buNone/>
            </a:pPr>
            <a:endParaRPr lang="en-US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ro-RO" b="1" i="1" dirty="0">
                <a:solidFill>
                  <a:srgbClr val="FF0000"/>
                </a:solidFill>
              </a:rPr>
              <a:t>Web:</a:t>
            </a:r>
          </a:p>
          <a:p>
            <a:pPr>
              <a:buNone/>
            </a:pPr>
            <a:r>
              <a:rPr lang="ro-RO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http://liceulcaiferatecraiova.ro/</a:t>
            </a:r>
            <a:endParaRPr lang="en-US" sz="2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512168"/>
          </a:xfrm>
          <a:ln w="28575">
            <a:solidFill>
              <a:srgbClr val="FF0000"/>
            </a:solidFill>
          </a:ln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Bookman Old Style" pitchFamily="18" charset="0"/>
              </a:rPr>
              <a:t>LICEUL TEHNOLOGIC TRANSPORTURI C</a:t>
            </a:r>
            <a:r>
              <a:rPr lang="ro-RO" sz="3200" dirty="0">
                <a:solidFill>
                  <a:srgbClr val="FF0000"/>
                </a:solidFill>
                <a:latin typeface="Bookman Old Style" pitchFamily="18" charset="0"/>
              </a:rPr>
              <a:t>ĂI FERATE </a:t>
            </a:r>
            <a:br>
              <a:rPr lang="ro-RO" sz="3200" dirty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o-RO" sz="3200" dirty="0">
                <a:solidFill>
                  <a:srgbClr val="FF0000"/>
                </a:solidFill>
                <a:latin typeface="Bookman Old Style" pitchFamily="18" charset="0"/>
              </a:rPr>
              <a:t>CRAIOVA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8F643423-F213-436E-9C37-2AF033780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644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580FD6EE-F4C0-4831-BF95-745B906038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30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906</TotalTime>
  <Words>457</Words>
  <Application>Microsoft Office PowerPoint</Application>
  <PresentationFormat>Expunere pe ecran (4:3)</PresentationFormat>
  <Paragraphs>119</Paragraphs>
  <Slides>31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6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31</vt:i4>
      </vt:variant>
    </vt:vector>
  </HeadingPairs>
  <TitlesOfParts>
    <vt:vector size="38" baseType="lpstr">
      <vt:lpstr>Bookman Old Style</vt:lpstr>
      <vt:lpstr>Lucida Sans Unicode</vt:lpstr>
      <vt:lpstr>Times New Roman</vt:lpstr>
      <vt:lpstr>Verdana</vt:lpstr>
      <vt:lpstr>Wingdings 2</vt:lpstr>
      <vt:lpstr>Wingdings 3</vt:lpstr>
      <vt:lpstr>Concourse</vt:lpstr>
      <vt:lpstr>LICEUL TEHNOLOGIC TRANSPORTURI  CĂI FERATE CRAIOVA  </vt:lpstr>
      <vt:lpstr> OFERTA DE ŞCOLARIZARE 2022 - 2023 </vt:lpstr>
      <vt:lpstr>Prezentare PowerPoint</vt:lpstr>
      <vt:lpstr>Prezentare PowerPoint</vt:lpstr>
      <vt:lpstr>Prezentare PowerPoint</vt:lpstr>
      <vt:lpstr> OFERTA DE ŞCOLARIZARE 2022 - 2023 </vt:lpstr>
      <vt:lpstr>Prezentare PowerPoint</vt:lpstr>
      <vt:lpstr>Prezentare PowerPoint</vt:lpstr>
      <vt:lpstr>Prezentare PowerPoint</vt:lpstr>
      <vt:lpstr> OFERTA DE ŞCOLARIZARE 2022 - 2023 </vt:lpstr>
      <vt:lpstr>Prezentare PowerPoint</vt:lpstr>
      <vt:lpstr>Prezentare PowerPoint</vt:lpstr>
      <vt:lpstr>Prezentare PowerPoint</vt:lpstr>
      <vt:lpstr>Prezentare PowerPoint</vt:lpstr>
      <vt:lpstr>Prezentare PowerPoint</vt:lpstr>
      <vt:lpstr> LICEUL TEHNOLOGIC TRANSPORTURI  CĂI FERATE CRAIOVA  </vt:lpstr>
      <vt:lpstr>Prezentare PowerPoint</vt:lpstr>
      <vt:lpstr>Prezentare PowerPoint</vt:lpstr>
      <vt:lpstr> LICEUL TEHNOLOGIC TRANSPORTURI  CĂI FERATE CRAIOVA  </vt:lpstr>
      <vt:lpstr>Prezentare PowerPoint</vt:lpstr>
      <vt:lpstr> LICEUL TEHNOLOGIC TRANSPORTURI  CĂI FERATE CRAIOVA  </vt:lpstr>
      <vt:lpstr>Prezentare PowerPoint</vt:lpstr>
      <vt:lpstr>Prezentare PowerPoint</vt:lpstr>
      <vt:lpstr>Prezentare PowerPoint</vt:lpstr>
      <vt:lpstr> LICEUL TEHNOLOGIC TRANSPORTURI CĂI FERATE CRAIOVA  </vt:lpstr>
      <vt:lpstr>LICEUL DISPUNE DE BAZĂ MATERIALĂ MODERNĂ</vt:lpstr>
      <vt:lpstr>LICEUL TEHNOLOGIC TRANSPORTURI  CĂI FERATE  CRAIOVA</vt:lpstr>
      <vt:lpstr>Prezentare PowerPoint</vt:lpstr>
      <vt:lpstr>LICEUL TEHNOLOGIC TRANSPORTURI CĂI FERATE  CRAIOVA</vt:lpstr>
      <vt:lpstr>Prezentare PowerPoint</vt:lpstr>
      <vt:lpstr>Prezentare PowerPoint</vt:lpstr>
    </vt:vector>
  </TitlesOfParts>
  <Company>NONE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CHANGE_ME1</dc:creator>
  <cp:lastModifiedBy>Delia</cp:lastModifiedBy>
  <cp:revision>139</cp:revision>
  <dcterms:created xsi:type="dcterms:W3CDTF">2012-05-31T13:50:33Z</dcterms:created>
  <dcterms:modified xsi:type="dcterms:W3CDTF">2022-05-25T14:01:31Z</dcterms:modified>
</cp:coreProperties>
</file>